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403" r:id="rId4"/>
    <p:sldId id="274" r:id="rId5"/>
    <p:sldId id="262" r:id="rId6"/>
    <p:sldId id="263" r:id="rId7"/>
    <p:sldId id="275" r:id="rId8"/>
    <p:sldId id="407" r:id="rId9"/>
    <p:sldId id="406" r:id="rId10"/>
    <p:sldId id="276" r:id="rId11"/>
    <p:sldId id="257" r:id="rId12"/>
    <p:sldId id="261" r:id="rId13"/>
    <p:sldId id="404" r:id="rId14"/>
    <p:sldId id="401" r:id="rId15"/>
    <p:sldId id="265" r:id="rId16"/>
    <p:sldId id="266" r:id="rId17"/>
    <p:sldId id="268" r:id="rId18"/>
    <p:sldId id="270" r:id="rId19"/>
    <p:sldId id="271" r:id="rId20"/>
    <p:sldId id="272" r:id="rId21"/>
    <p:sldId id="396" r:id="rId22"/>
    <p:sldId id="267" r:id="rId23"/>
    <p:sldId id="278" r:id="rId24"/>
    <p:sldId id="269" r:id="rId25"/>
    <p:sldId id="279" r:id="rId26"/>
    <p:sldId id="390" r:id="rId27"/>
    <p:sldId id="389" r:id="rId28"/>
    <p:sldId id="258" r:id="rId29"/>
    <p:sldId id="259" r:id="rId30"/>
    <p:sldId id="264" r:id="rId31"/>
    <p:sldId id="391" r:id="rId32"/>
    <p:sldId id="392" r:id="rId33"/>
    <p:sldId id="40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9"/>
    <p:restoredTop sz="94626"/>
  </p:normalViewPr>
  <p:slideViewPr>
    <p:cSldViewPr snapToGrid="0" snapToObjects="1">
      <p:cViewPr varScale="1">
        <p:scale>
          <a:sx n="121" d="100"/>
          <a:sy n="121"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1/6/25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1/6/25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1/6/25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1/6/25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1/6/25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1/6/25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1/6/25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1/6/25</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1/6/25</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1/6/25</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3.xml"/><Relationship Id="rId4" Type="http://schemas.openxmlformats.org/officeDocument/2006/relationships/image" Target="../media/image17.tiff"/></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3.xml"/><Relationship Id="rId5" Type="http://schemas.openxmlformats.org/officeDocument/2006/relationships/image" Target="../media/image27.tiff"/><Relationship Id="rId4" Type="http://schemas.openxmlformats.org/officeDocument/2006/relationships/image" Target="../media/image26.tiff"/></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2025</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a:bodyPr>
          <a:lstStyle/>
          <a:p>
            <a:r>
              <a:rPr lang="en-US" sz="2200" dirty="0"/>
              <a:t>Computational Nuclear Materials Scientist</a:t>
            </a:r>
          </a:p>
          <a:p>
            <a:r>
              <a:rPr lang="en-US" sz="2200" dirty="0"/>
              <a:t>Expertise in advanced nuclear fuels</a:t>
            </a:r>
          </a:p>
          <a:p>
            <a:r>
              <a:rPr lang="en-US" sz="2200" dirty="0"/>
              <a:t>Ph.D. in Nuclear Engineering from Georgia Tech</a:t>
            </a:r>
          </a:p>
          <a:p>
            <a:r>
              <a:rPr lang="en-US" sz="2200" dirty="0"/>
              <a:t>Previously a staff scientist at Idaho National Laboratory in Fuel Modeling and Simulation Group</a:t>
            </a:r>
          </a:p>
          <a:p>
            <a:r>
              <a:rPr lang="en-US" sz="2200"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l="13157" r="13039"/>
          <a:stretch/>
        </p:blipFill>
        <p:spPr>
          <a:xfrm rot="16200000">
            <a:off x="7485853" y="2302441"/>
            <a:ext cx="3626070"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tell me about yourself</a:t>
            </a:r>
          </a:p>
        </p:txBody>
      </p:sp>
    </p:spTree>
    <p:extLst>
      <p:ext uri="{BB962C8B-B14F-4D97-AF65-F5344CB8AC3E}">
        <p14:creationId xmlns:p14="http://schemas.microsoft.com/office/powerpoint/2010/main" val="1413909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 changing geometries, evolving chemical compositions, etc.</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 capacity factor by energy source 2021">
            <a:extLst>
              <a:ext uri="{FF2B5EF4-FFF2-40B4-BE49-F238E27FC236}">
                <a16:creationId xmlns:a16="http://schemas.microsoft.com/office/drawing/2014/main" id="{F5D6E76C-FD3D-A217-F263-E033172AFDB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313011" y="4440094"/>
            <a:ext cx="3556875" cy="2134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92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largely by limiting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3973" y="2030761"/>
            <a:ext cx="4014952" cy="257553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a:bodyPr>
          <a:lstStyle/>
          <a:p>
            <a:r>
              <a:rPr lang="en-US" sz="2200" dirty="0"/>
              <a:t>In addition to normal operating conditions, the behavior of the fuel during accidents is of critical importance</a:t>
            </a:r>
          </a:p>
          <a:p>
            <a:r>
              <a:rPr lang="en-US" sz="2200" dirty="0"/>
              <a:t>Predictable, and hopefully stable, behavior is desired during a variety of accident scenarios</a:t>
            </a:r>
          </a:p>
          <a:p>
            <a:r>
              <a:rPr lang="en-US" sz="2200" dirty="0"/>
              <a:t>Even low impact accidents are detrimental to public opinion surrounding nuclear energy</a:t>
            </a:r>
          </a:p>
          <a:p>
            <a:endParaRPr lang="en-US" sz="2200"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348303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259852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52929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4025273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230317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948164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215455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391062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a:xfrm>
            <a:off x="609600" y="1968500"/>
            <a:ext cx="10972800" cy="4157664"/>
          </a:xfrm>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Lecture recordings will be available via Panopto</a:t>
            </a:r>
          </a:p>
          <a:p>
            <a:r>
              <a:rPr lang="en-US" sz="2400" dirty="0"/>
              <a:t>Lecture PDFs will be uploaded to Moodle after each class</a:t>
            </a:r>
          </a:p>
          <a:p>
            <a:r>
              <a:rPr lang="en-US" sz="2400" dirty="0"/>
              <a:t>Office hours will be held in my office on Wednesdays 9-10 am</a:t>
            </a:r>
          </a:p>
          <a:p>
            <a:r>
              <a:rPr lang="en-US" sz="2400" dirty="0"/>
              <a:t>Additional office hours (in person or virtual) can be scheduled via email</a:t>
            </a:r>
          </a:p>
          <a:p>
            <a:r>
              <a:rPr lang="en-US" sz="2400" dirty="0"/>
              <a:t>I encourage all to reach out to me with any questions or concerns</a:t>
            </a:r>
          </a:p>
          <a:p>
            <a:r>
              <a:rPr lang="en-US" sz="2400" dirty="0"/>
              <a:t>Have invited everyone to a Slack channel for ease of communication</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53133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lnSpcReduction="100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2842200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0915-DFD3-1F83-73FC-F2A196B9F536}"/>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9C3A9111-9D68-173E-02C6-41951ED40329}"/>
              </a:ext>
            </a:extLst>
          </p:cNvPr>
          <p:cNvSpPr>
            <a:spLocks noGrp="1"/>
          </p:cNvSpPr>
          <p:nvPr>
            <p:ph idx="1"/>
          </p:nvPr>
        </p:nvSpPr>
        <p:spPr>
          <a:xfrm>
            <a:off x="609600" y="2280746"/>
            <a:ext cx="5033876" cy="3845418"/>
          </a:xfrm>
        </p:spPr>
        <p:txBody>
          <a:bodyPr/>
          <a:lstStyle/>
          <a:p>
            <a:r>
              <a:rPr lang="en-US" sz="2400" dirty="0"/>
              <a:t>The majority of this course will focus on UO2 fuels and the associated reactor materials for UO2 application in LWRs</a:t>
            </a:r>
          </a:p>
          <a:p>
            <a:r>
              <a:rPr lang="en-US" sz="2400" dirty="0"/>
              <a:t>Material properties, challenges, and phenomena associated with these systems</a:t>
            </a:r>
          </a:p>
          <a:p>
            <a:r>
              <a:rPr lang="en-US" sz="2400" dirty="0"/>
              <a:t>We will get to some discussion of advanced fuel concepts later in the term</a:t>
            </a:r>
          </a:p>
        </p:txBody>
      </p:sp>
      <p:pic>
        <p:nvPicPr>
          <p:cNvPr id="2050" name="Picture 2" descr="Uranium dioxide - Wikipedia">
            <a:extLst>
              <a:ext uri="{FF2B5EF4-FFF2-40B4-BE49-F238E27FC236}">
                <a16:creationId xmlns:a16="http://schemas.microsoft.com/office/drawing/2014/main" id="{ACB8819E-EB7B-3EF6-045D-16BF53244DB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0" y="2119739"/>
            <a:ext cx="2174824" cy="1972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554846-1BE0-88AD-2DAB-5A29FF305ED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828690" y="2021864"/>
            <a:ext cx="2313864" cy="21678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it mechanisms of fission gas release: Current understanding and future  needs">
            <a:extLst>
              <a:ext uri="{FF2B5EF4-FFF2-40B4-BE49-F238E27FC236}">
                <a16:creationId xmlns:a16="http://schemas.microsoft.com/office/drawing/2014/main" id="{7B3448F2-DA82-2B09-0EFF-3786D349A3B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36589" y="4557767"/>
            <a:ext cx="2398987" cy="1841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ission gas release from UO2 nuclear fuel: A review - ScienceDirect">
            <a:extLst>
              <a:ext uri="{FF2B5EF4-FFF2-40B4-BE49-F238E27FC236}">
                <a16:creationId xmlns:a16="http://schemas.microsoft.com/office/drawing/2014/main" id="{9997314C-E31B-2755-061E-5A97BFCDEE0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90534" y="4407550"/>
            <a:ext cx="2190176" cy="214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0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092491"/>
            <a:ext cx="5181601" cy="4274484"/>
          </a:xfrm>
        </p:spPr>
        <p:txBody>
          <a:bodyPr>
            <a:noAutofit/>
          </a:bodyPr>
          <a:lstStyle/>
          <a:p>
            <a:pPr marL="0" lvl="0" indent="0">
              <a:buNone/>
            </a:pPr>
            <a:r>
              <a:rPr lang="en-US" sz="1900" b="1" dirty="0"/>
              <a:t>Course Overview</a:t>
            </a:r>
            <a:endParaRPr lang="en-US" sz="1900" dirty="0"/>
          </a:p>
          <a:p>
            <a:pPr marL="0" indent="0">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00802" y="209249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fontScale="700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sz="2700" b="1" dirty="0"/>
              <a:t>Learning Outcomes</a:t>
            </a:r>
            <a:endParaRPr lang="en-US" sz="2700" dirty="0"/>
          </a:p>
          <a:p>
            <a:pPr marL="0" indent="0">
              <a:buNone/>
            </a:pPr>
            <a:endParaRPr lang="en-US" dirty="0"/>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 </a:t>
            </a:r>
          </a:p>
          <a:p>
            <a:pPr marL="457200" indent="-457200">
              <a:buFont typeface="+mj-lt"/>
              <a:buAutoNum type="arabicPeriod"/>
            </a:pPr>
            <a:r>
              <a:rPr lang="en-US" dirty="0"/>
              <a:t>Critically analyze existing literature in fuel performance modeling</a:t>
            </a:r>
          </a:p>
          <a:p>
            <a:pPr marL="457200" indent="-457200">
              <a:buFont typeface="+mj-lt"/>
              <a:buAutoNum type="arabicPeriod"/>
            </a:pPr>
            <a:r>
              <a:rPr lang="en-US" dirty="0"/>
              <a:t>Use an existing fuel performance code</a:t>
            </a:r>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Autofit/>
          </a:bodyPr>
          <a:lstStyle/>
          <a:p>
            <a:pPr>
              <a:buFont typeface="Arial" panose="020B0604020202020204" pitchFamily="34" charset="0"/>
              <a:buChar char="•"/>
            </a:pPr>
            <a:r>
              <a:rPr lang="en-US" sz="2200" dirty="0"/>
              <a:t>Module 1: Fuels, Systems, Heat Conduction Equation, and Numerical Discretization</a:t>
            </a:r>
          </a:p>
          <a:p>
            <a:pPr>
              <a:buFont typeface="Arial" panose="020B0604020202020204" pitchFamily="34" charset="0"/>
              <a:buChar char="•"/>
            </a:pPr>
            <a:r>
              <a:rPr lang="en-US" sz="2200" dirty="0"/>
              <a:t>Module 2: Mechanics, </a:t>
            </a:r>
            <a:r>
              <a:rPr lang="en-US" sz="2200" dirty="0" err="1"/>
              <a:t>Thermomechanics</a:t>
            </a:r>
            <a:r>
              <a:rPr lang="en-US" sz="2200" dirty="0"/>
              <a:t>, and Intro to MOOSE</a:t>
            </a:r>
          </a:p>
          <a:p>
            <a:pPr>
              <a:buFont typeface="Arial" panose="020B0604020202020204" pitchFamily="34" charset="0"/>
              <a:buChar char="•"/>
            </a:pPr>
            <a:r>
              <a:rPr lang="en-US" sz="2200" dirty="0"/>
              <a:t>Module 3: Fission Products, Swelling, and Pellet Cladding Interactions</a:t>
            </a:r>
          </a:p>
          <a:p>
            <a:pPr>
              <a:buFont typeface="Arial" panose="020B0604020202020204" pitchFamily="34" charset="0"/>
              <a:buChar char="•"/>
            </a:pPr>
            <a:r>
              <a:rPr lang="en-US" sz="2200" dirty="0"/>
              <a:t>Module 4: Corrosion, Accidents, and Advanced Fuels</a:t>
            </a:r>
          </a:p>
          <a:p>
            <a:pPr marL="609585" lvl="1" indent="0">
              <a:buNone/>
            </a:pPr>
            <a:endParaRPr lang="en-US" sz="2200"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Modules contain 4-5 lectures, with an exam at the end of the module</a:t>
            </a:r>
          </a:p>
          <a:p>
            <a:pPr marL="0" indent="0">
              <a:buNone/>
            </a:pPr>
            <a:endParaRPr lang="en-US" sz="2200" dirty="0"/>
          </a:p>
          <a:p>
            <a:pPr marL="0" indent="0">
              <a:buNone/>
            </a:pPr>
            <a:r>
              <a:rPr lang="en-US" sz="2200" dirty="0"/>
              <a:t>Graded Exercises</a:t>
            </a:r>
          </a:p>
          <a:p>
            <a:pPr lvl="1">
              <a:buFont typeface="Arial" panose="020B0604020202020204" pitchFamily="34" charset="0"/>
              <a:buChar char="•"/>
            </a:pPr>
            <a:r>
              <a:rPr lang="en-US" sz="2200" dirty="0"/>
              <a:t>Four exams (64%)</a:t>
            </a:r>
          </a:p>
          <a:p>
            <a:pPr lvl="1">
              <a:buFont typeface="Arial" panose="020B0604020202020204" pitchFamily="34" charset="0"/>
              <a:buChar char="•"/>
            </a:pPr>
            <a:r>
              <a:rPr lang="en-US" sz="2200" dirty="0"/>
              <a:t>One paper presentation project (16%)</a:t>
            </a:r>
          </a:p>
          <a:p>
            <a:pPr lvl="1">
              <a:buFont typeface="Arial" panose="020B0604020202020204" pitchFamily="34" charset="0"/>
              <a:buChar char="•"/>
            </a:pPr>
            <a:r>
              <a:rPr lang="en-US" sz="2200" dirty="0"/>
              <a:t>One MOOSE-based project (in three parts) (20%)</a:t>
            </a:r>
          </a:p>
          <a:p>
            <a:pPr lvl="1">
              <a:buFont typeface="Arial" panose="020B0604020202020204" pitchFamily="34" charset="0"/>
              <a:buChar char="•"/>
            </a:pPr>
            <a:endParaRPr lang="en-US" sz="2000" dirty="0"/>
          </a:p>
          <a:p>
            <a:endParaRPr lang="en-US" dirty="0"/>
          </a:p>
        </p:txBody>
      </p:sp>
      <p:sp>
        <p:nvSpPr>
          <p:cNvPr id="6" name="TextBox 5">
            <a:extLst>
              <a:ext uri="{FF2B5EF4-FFF2-40B4-BE49-F238E27FC236}">
                <a16:creationId xmlns:a16="http://schemas.microsoft.com/office/drawing/2014/main" id="{15401D1F-BBA6-8DB7-987A-9AFABECB9644}"/>
              </a:ext>
            </a:extLst>
          </p:cNvPr>
          <p:cNvSpPr txBox="1"/>
          <p:nvPr/>
        </p:nvSpPr>
        <p:spPr>
          <a:xfrm>
            <a:off x="3045373" y="5931686"/>
            <a:ext cx="6101254" cy="388953"/>
          </a:xfrm>
          <a:prstGeom prst="rect">
            <a:avLst/>
          </a:prstGeom>
          <a:noFill/>
        </p:spPr>
        <p:txBody>
          <a:bodyPr wrap="square">
            <a:spAutoFit/>
          </a:bodyPr>
          <a:lstStyle/>
          <a:p>
            <a:pPr marL="0" marR="0">
              <a:lnSpc>
                <a:spcPct val="115000"/>
              </a:lnSpc>
              <a:spcBef>
                <a:spcPts val="1000"/>
              </a:spcBef>
              <a:spcAft>
                <a:spcPts val="1000"/>
              </a:spcAft>
            </a:pPr>
            <a:r>
              <a:rPr lang="en-US" sz="1800" dirty="0">
                <a:effectLst/>
                <a:latin typeface="Roboto" panose="02000000000000000000" pitchFamily="2" charset="0"/>
                <a:ea typeface="Roboto" panose="02000000000000000000" pitchFamily="2" charset="0"/>
                <a:cs typeface="Roboto" panose="02000000000000000000" pitchFamily="2" charset="0"/>
              </a:rPr>
              <a:t>Please note: the course schedule is subject to change.</a:t>
            </a:r>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lnSpcReduction="10000"/>
          </a:bodyPr>
          <a:lstStyle/>
          <a:p>
            <a:r>
              <a:rPr lang="en-US" sz="2800" dirty="0"/>
              <a:t>Using the standard NCSU +/- grading system</a:t>
            </a:r>
          </a:p>
          <a:p>
            <a:r>
              <a:rPr lang="en-US" sz="2800" dirty="0"/>
              <a:t>Four exams will be conducted closed book (with cheat sheet) and held during normal class hours</a:t>
            </a:r>
          </a:p>
          <a:p>
            <a:r>
              <a:rPr lang="en-US" sz="2800" dirty="0"/>
              <a:t>Will work with distance students to schedule exams</a:t>
            </a:r>
          </a:p>
          <a:p>
            <a:r>
              <a:rPr lang="en-US" sz="2800" dirty="0"/>
              <a:t>Will do problem session lecture prior to exam periods</a:t>
            </a:r>
          </a:p>
          <a:p>
            <a:r>
              <a:rPr lang="en-US" sz="2800" dirty="0"/>
              <a:t>Project presentations will be via PPT and conducted during normal class hours</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5610-4744-19D7-8FA9-928E6E2BAC82}"/>
              </a:ext>
            </a:extLst>
          </p:cNvPr>
          <p:cNvSpPr>
            <a:spLocks noGrp="1"/>
          </p:cNvSpPr>
          <p:nvPr>
            <p:ph type="title"/>
          </p:nvPr>
        </p:nvSpPr>
        <p:spPr/>
        <p:txBody>
          <a:bodyPr/>
          <a:lstStyle/>
          <a:p>
            <a:r>
              <a:rPr lang="en-US" dirty="0"/>
              <a:t>Paper Project</a:t>
            </a:r>
          </a:p>
        </p:txBody>
      </p:sp>
      <p:sp>
        <p:nvSpPr>
          <p:cNvPr id="3" name="Content Placeholder 2">
            <a:extLst>
              <a:ext uri="{FF2B5EF4-FFF2-40B4-BE49-F238E27FC236}">
                <a16:creationId xmlns:a16="http://schemas.microsoft.com/office/drawing/2014/main" id="{5C95F3F0-6741-9574-B7BE-2E9E2860D7D9}"/>
              </a:ext>
            </a:extLst>
          </p:cNvPr>
          <p:cNvSpPr>
            <a:spLocks noGrp="1"/>
          </p:cNvSpPr>
          <p:nvPr>
            <p:ph idx="1"/>
          </p:nvPr>
        </p:nvSpPr>
        <p:spPr/>
        <p:txBody>
          <a:bodyPr/>
          <a:lstStyle/>
          <a:p>
            <a:r>
              <a:rPr lang="en-US" sz="2400" dirty="0"/>
              <a:t>Will assign a paper related to the course</a:t>
            </a:r>
          </a:p>
          <a:p>
            <a:r>
              <a:rPr lang="en-US" sz="2400" dirty="0"/>
              <a:t>Will deliver a 15-minute presentation providing a critical review of the paper</a:t>
            </a:r>
          </a:p>
          <a:p>
            <a:r>
              <a:rPr lang="en-US" sz="2400" dirty="0"/>
              <a:t>This is basically a mini QE Part 1, without the report</a:t>
            </a:r>
          </a:p>
          <a:p>
            <a:r>
              <a:rPr lang="en-US" sz="2400" dirty="0"/>
              <a:t>If you have a topic that you want the paper to address, I will do my best to accommodate that</a:t>
            </a:r>
          </a:p>
          <a:p>
            <a:r>
              <a:rPr lang="en-US" sz="2400" dirty="0"/>
              <a:t>Will occur around the midpoint of the semester</a:t>
            </a:r>
          </a:p>
          <a:p>
            <a:r>
              <a:rPr lang="en-US" sz="2400" dirty="0"/>
              <a:t>Accounts for 16% of your grade</a:t>
            </a:r>
          </a:p>
        </p:txBody>
      </p:sp>
    </p:spTree>
    <p:extLst>
      <p:ext uri="{BB962C8B-B14F-4D97-AF65-F5344CB8AC3E}">
        <p14:creationId xmlns:p14="http://schemas.microsoft.com/office/powerpoint/2010/main" val="34372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C332-80AD-61F3-90BF-E14A4F7B8B7F}"/>
              </a:ext>
            </a:extLst>
          </p:cNvPr>
          <p:cNvSpPr>
            <a:spLocks noGrp="1"/>
          </p:cNvSpPr>
          <p:nvPr>
            <p:ph type="title"/>
          </p:nvPr>
        </p:nvSpPr>
        <p:spPr/>
        <p:txBody>
          <a:bodyPr/>
          <a:lstStyle/>
          <a:p>
            <a:r>
              <a:rPr lang="en-US" dirty="0"/>
              <a:t>MOOSE Project</a:t>
            </a:r>
          </a:p>
        </p:txBody>
      </p:sp>
      <p:sp>
        <p:nvSpPr>
          <p:cNvPr id="3" name="Content Placeholder 2">
            <a:extLst>
              <a:ext uri="{FF2B5EF4-FFF2-40B4-BE49-F238E27FC236}">
                <a16:creationId xmlns:a16="http://schemas.microsoft.com/office/drawing/2014/main" id="{0F98A42D-69ED-F144-E9FA-A3401FE22BAC}"/>
              </a:ext>
            </a:extLst>
          </p:cNvPr>
          <p:cNvSpPr>
            <a:spLocks noGrp="1"/>
          </p:cNvSpPr>
          <p:nvPr>
            <p:ph idx="1"/>
          </p:nvPr>
        </p:nvSpPr>
        <p:spPr>
          <a:xfrm>
            <a:off x="609600" y="1968500"/>
            <a:ext cx="10972800" cy="4157664"/>
          </a:xfrm>
        </p:spPr>
        <p:txBody>
          <a:bodyPr/>
          <a:lstStyle/>
          <a:p>
            <a:r>
              <a:rPr lang="en-US" sz="2200" dirty="0"/>
              <a:t>Computational project will be via MOOSE, where code will be submitted in addition to a writeup </a:t>
            </a:r>
          </a:p>
          <a:p>
            <a:r>
              <a:rPr lang="en-US" sz="2200" dirty="0"/>
              <a:t>Project is split into 3 parts, each with a submission</a:t>
            </a:r>
          </a:p>
          <a:p>
            <a:r>
              <a:rPr lang="en-US" sz="2200" dirty="0"/>
              <a:t>The submissions are building upon each other</a:t>
            </a:r>
          </a:p>
          <a:p>
            <a:pPr lvl="1"/>
            <a:r>
              <a:rPr lang="en-US" sz="2200" dirty="0"/>
              <a:t>Submission 1 = Part 1; Submission 2 = Part 1+ Part 2; Submission 3 = All three parts</a:t>
            </a:r>
          </a:p>
          <a:p>
            <a:pPr lvl="1"/>
            <a:r>
              <a:rPr lang="en-US" sz="2200" dirty="0"/>
              <a:t>Grading is performed on the entirety of each submission</a:t>
            </a:r>
          </a:p>
          <a:p>
            <a:pPr lvl="1"/>
            <a:r>
              <a:rPr lang="en-US" sz="2200" dirty="0"/>
              <a:t>Thus, you need to fix mistakes made in Part 1 for subsequent submissions</a:t>
            </a:r>
          </a:p>
          <a:p>
            <a:pPr lvl="1"/>
            <a:r>
              <a:rPr lang="en-US" sz="2200" dirty="0"/>
              <a:t>MOOSE project is 20% of your grade, with Submission 1 = 5%; Submission 2 = 5%; Submission 3 = 10%</a:t>
            </a:r>
          </a:p>
          <a:p>
            <a:r>
              <a:rPr lang="en-US" sz="2200" dirty="0"/>
              <a:t>I am being this granular because some of this has been unclear previously</a:t>
            </a:r>
          </a:p>
        </p:txBody>
      </p:sp>
    </p:spTree>
    <p:extLst>
      <p:ext uri="{BB962C8B-B14F-4D97-AF65-F5344CB8AC3E}">
        <p14:creationId xmlns:p14="http://schemas.microsoft.com/office/powerpoint/2010/main" val="3481066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400" dirty="0"/>
              <a:t>No course is static, and I need your feedback to modify/update the course to meet the needs of the students</a:t>
            </a:r>
          </a:p>
          <a:p>
            <a:r>
              <a:rPr lang="en-US" sz="2400" dirty="0"/>
              <a:t>I will be reaching out for feedback periodically throughout the semester</a:t>
            </a:r>
          </a:p>
          <a:p>
            <a:r>
              <a:rPr lang="en-US" sz="2400" dirty="0"/>
              <a:t>Completion of feedback will gain extra credit (+5) on exams </a:t>
            </a:r>
          </a:p>
          <a:p>
            <a:endParaRPr lang="en-US" sz="2400" dirty="0"/>
          </a:p>
        </p:txBody>
      </p:sp>
    </p:spTree>
    <p:extLst>
      <p:ext uri="{BB962C8B-B14F-4D97-AF65-F5344CB8AC3E}">
        <p14:creationId xmlns:p14="http://schemas.microsoft.com/office/powerpoint/2010/main" val="8852353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22867</TotalTime>
  <Words>1849</Words>
  <Application>Microsoft Macintosh PowerPoint</Application>
  <PresentationFormat>Widescreen</PresentationFormat>
  <Paragraphs>204</Paragraphs>
  <Slides>32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Calibri</vt:lpstr>
      <vt:lpstr>Calibri Light</vt:lpstr>
      <vt:lpstr>Roboto</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Paper Project</vt:lpstr>
      <vt:lpstr>MOOSE Project</vt:lpstr>
      <vt:lpstr>Feedback</vt:lpstr>
      <vt:lpstr>Brief Bio/Background</vt:lpstr>
      <vt:lpstr>My viewpoint/approach</vt:lpstr>
      <vt:lpstr>tell me about yourself</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Uranium Dioxide (UO2)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66</cp:revision>
  <dcterms:created xsi:type="dcterms:W3CDTF">2019-12-09T16:44:02Z</dcterms:created>
  <dcterms:modified xsi:type="dcterms:W3CDTF">2025-01-06T18:10:32Z</dcterms:modified>
</cp:coreProperties>
</file>